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3" r:id="rId3"/>
    <p:sldId id="258" r:id="rId4"/>
    <p:sldId id="260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94" r:id="rId13"/>
    <p:sldId id="278" r:id="rId14"/>
    <p:sldId id="279" r:id="rId15"/>
    <p:sldId id="280" r:id="rId16"/>
    <p:sldId id="281" r:id="rId17"/>
    <p:sldId id="284" r:id="rId18"/>
    <p:sldId id="283" r:id="rId19"/>
    <p:sldId id="282" r:id="rId20"/>
    <p:sldId id="295" r:id="rId21"/>
    <p:sldId id="291" r:id="rId22"/>
    <p:sldId id="286" r:id="rId23"/>
    <p:sldId id="289" r:id="rId24"/>
    <p:sldId id="292" r:id="rId25"/>
    <p:sldId id="287" r:id="rId26"/>
    <p:sldId id="296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256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C75D1-8ECD-5043-80B0-EEEF3D955B32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548B-9F46-DD46-9D02-3DEFF88E14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842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B4148-C394-EE48-B31F-66549D08F1B4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12CF5-F1FF-434A-A9EB-7620C71C51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61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12CF5-F1FF-434A-A9EB-7620C71C51B7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12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 and label a diagram representing the rock cycle in the box. Describe the rock cycle on the lines below. </a:t>
            </a:r>
            <a:r>
              <a:rPr lang="en-A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sure to explain the processes required to change one type of rock into another.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12CF5-F1FF-434A-A9EB-7620C71C51B7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54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671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65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86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266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702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317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70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25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469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896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625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DE8D-DB14-6546-9AA8-46730678CCF1}" type="datetimeFigureOut">
              <a:rPr lang="en-US" smtClean="0"/>
              <a:t>21/10/16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B765C-2F65-3144-ABAC-D17E77C8BA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418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emf"/><Relationship Id="rId5" Type="http://schemas.openxmlformats.org/officeDocument/2006/relationships/image" Target="../media/image19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6600" dirty="0" smtClean="0">
                <a:latin typeface="Hobo Std"/>
                <a:cs typeface="Hobo Std"/>
              </a:rPr>
              <a:t>The rock cycle</a:t>
            </a:r>
            <a:endParaRPr lang="en-AU" sz="6600" dirty="0">
              <a:latin typeface="Hobo Std"/>
              <a:cs typeface="Hobo Std"/>
            </a:endParaRPr>
          </a:p>
        </p:txBody>
      </p:sp>
      <p:pic>
        <p:nvPicPr>
          <p:cNvPr id="3" name="Picture 2" descr="ASSIST_logo_1.a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9913" y="102008"/>
            <a:ext cx="199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rgbClr val="000000"/>
                </a:solidFill>
              </a:rPr>
              <a:t>Year </a:t>
            </a:r>
            <a:r>
              <a:rPr lang="en-AU" sz="1000" dirty="0" smtClean="0">
                <a:solidFill>
                  <a:srgbClr val="000000"/>
                </a:solidFill>
              </a:rPr>
              <a:t>8 Earth and space sciences</a:t>
            </a:r>
            <a:endParaRPr lang="en-US" sz="1000" dirty="0">
              <a:solidFill>
                <a:srgbClr val="000000"/>
              </a:solidFill>
            </a:endParaRPr>
          </a:p>
          <a:p>
            <a:r>
              <a:rPr lang="en-AU" sz="1000" dirty="0" smtClean="0">
                <a:solidFill>
                  <a:srgbClr val="000000"/>
                </a:solidFill>
              </a:rPr>
              <a:t>The rock cycle</a:t>
            </a:r>
            <a:endParaRPr lang="en-AU" sz="1000" dirty="0">
              <a:solidFill>
                <a:srgbClr val="000000"/>
              </a:solidFill>
            </a:endParaRPr>
          </a:p>
        </p:txBody>
      </p:sp>
      <p:pic>
        <p:nvPicPr>
          <p:cNvPr id="5" name="Picture 4" descr="reative Commons License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11" y="6613525"/>
            <a:ext cx="69405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91" y="4061460"/>
            <a:ext cx="1176020" cy="147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65" y="652780"/>
            <a:ext cx="1372870" cy="147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65" y="4061460"/>
            <a:ext cx="1485900" cy="1478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39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2949" y="2196399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10" name="Rectangle 9"/>
          <p:cNvSpPr/>
          <p:nvPr/>
        </p:nvSpPr>
        <p:spPr>
          <a:xfrm>
            <a:off x="262949" y="2952911"/>
            <a:ext cx="53180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Compaction and cementation</a:t>
            </a:r>
            <a:r>
              <a:rPr lang="en-AU" sz="3200" dirty="0" smtClean="0"/>
              <a:t> </a:t>
            </a:r>
            <a:endParaRPr lang="en-A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2949" y="3537687"/>
            <a:ext cx="8289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Compaction occurs when deeply buried sediments are placed under pressure, squashing the grains together.</a:t>
            </a:r>
          </a:p>
          <a:p>
            <a:r>
              <a:rPr lang="en-AU" sz="3200" dirty="0" smtClean="0"/>
              <a:t> </a:t>
            </a:r>
          </a:p>
          <a:p>
            <a:r>
              <a:rPr lang="en-AU" sz="3200" dirty="0" smtClean="0"/>
              <a:t>Cementation occurs when minerals from the water bind the grains together.</a:t>
            </a:r>
            <a:endParaRPr lang="en-AU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15" y="109572"/>
            <a:ext cx="2613717" cy="1935507"/>
          </a:xfrm>
          <a:prstGeom prst="rect">
            <a:avLst/>
          </a:prstGeom>
        </p:spPr>
      </p:pic>
      <p:pic>
        <p:nvPicPr>
          <p:cNvPr id="7" name="Picture 6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691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660066"/>
                </a:solidFill>
              </a:rPr>
              <a:t>On your worksheet, write</a:t>
            </a:r>
            <a:r>
              <a:rPr lang="en-AU" dirty="0" smtClean="0">
                <a:solidFill>
                  <a:srgbClr val="660066"/>
                </a:solidFill>
              </a:rPr>
              <a:t> a description of how compaction and cementation occurred in your model.</a:t>
            </a:r>
            <a:endParaRPr lang="en-AU" dirty="0">
              <a:solidFill>
                <a:srgbClr val="66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5730169"/>
            <a:ext cx="44109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Complete the </a:t>
            </a:r>
            <a:r>
              <a:rPr lang="en-AU" sz="3200" dirty="0" smtClean="0">
                <a:solidFill>
                  <a:srgbClr val="660066"/>
                </a:solidFill>
              </a:rPr>
              <a:t>worksheet. </a:t>
            </a:r>
            <a:endParaRPr lang="en-AU" sz="32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43" y="2189113"/>
            <a:ext cx="3748254" cy="2775654"/>
          </a:xfrm>
          <a:prstGeom prst="rect">
            <a:avLst/>
          </a:prstGeom>
        </p:spPr>
      </p:pic>
      <p:pic>
        <p:nvPicPr>
          <p:cNvPr id="6" name="Picture 5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Think/Pair/Share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50" y="1423662"/>
            <a:ext cx="8541550" cy="134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b="1" dirty="0" smtClean="0"/>
              <a:t>Question</a:t>
            </a:r>
          </a:p>
          <a:p>
            <a:pPr marL="0" indent="0">
              <a:buNone/>
            </a:pPr>
            <a:r>
              <a:rPr lang="en-AU" dirty="0"/>
              <a:t>How could you create </a:t>
            </a:r>
            <a:r>
              <a:rPr lang="en-AU" dirty="0" smtClean="0"/>
              <a:t>quartzite </a:t>
            </a:r>
            <a:r>
              <a:rPr lang="en-AU" dirty="0"/>
              <a:t>out of sandstone?</a:t>
            </a:r>
            <a:r>
              <a:rPr lang="en-US" dirty="0" smtClean="0"/>
              <a:t> 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29" y="3490571"/>
            <a:ext cx="6131171" cy="28451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063890" y="4732929"/>
            <a:ext cx="1310629" cy="432320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697401" y="4171525"/>
            <a:ext cx="1907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sandstone</a:t>
            </a:r>
            <a:endParaRPr lang="en-A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453112" y="4756501"/>
            <a:ext cx="16908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quartzite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66009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060" y="1050068"/>
            <a:ext cx="8229600" cy="70150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rgbClr val="660066"/>
                </a:solidFill>
              </a:rPr>
              <a:t>Collect the following materials.</a:t>
            </a:r>
            <a:endParaRPr lang="en-AU" dirty="0">
              <a:solidFill>
                <a:srgbClr val="660066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16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/>
              <a:t>Investigation 2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23952" y="6024344"/>
            <a:ext cx="1777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toothpick</a:t>
            </a:r>
            <a:endParaRPr lang="en-A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009408"/>
            <a:ext cx="1107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tongs</a:t>
            </a:r>
            <a:endParaRPr lang="en-A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70414" y="1942999"/>
            <a:ext cx="1470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foil tray</a:t>
            </a:r>
            <a:endParaRPr lang="en-A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79083" y="1989166"/>
            <a:ext cx="1821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beaker of </a:t>
            </a:r>
          </a:p>
          <a:p>
            <a:r>
              <a:rPr lang="en-AU" sz="3200" dirty="0" smtClean="0"/>
              <a:t>hot water</a:t>
            </a:r>
            <a:endParaRPr lang="en-AU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4" y="2157844"/>
            <a:ext cx="5680869" cy="4700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162308"/>
            <a:ext cx="2762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crayon packet</a:t>
            </a:r>
            <a:endParaRPr lang="en-AU" sz="3200" dirty="0"/>
          </a:p>
        </p:txBody>
      </p:sp>
      <p:pic>
        <p:nvPicPr>
          <p:cNvPr id="11" name="Picture 10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4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031" y="232303"/>
            <a:ext cx="7653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Rewrap your sedimentary crayon and place it under your foot and apply pressure.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530" y="4023608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7" name="Rectangle 6"/>
          <p:cNvSpPr/>
          <p:nvPr/>
        </p:nvSpPr>
        <p:spPr>
          <a:xfrm>
            <a:off x="357530" y="4576053"/>
            <a:ext cx="16556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Pressure</a:t>
            </a:r>
            <a:endParaRPr lang="en-A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7530" y="5160829"/>
            <a:ext cx="828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Pressure caused by being buried deep underground and from movements in the Earth’s crust.</a:t>
            </a:r>
            <a:endParaRPr lang="en-AU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00" y="1309521"/>
            <a:ext cx="2680003" cy="2662332"/>
          </a:xfrm>
          <a:prstGeom prst="rect">
            <a:avLst/>
          </a:prstGeom>
        </p:spPr>
      </p:pic>
      <p:pic>
        <p:nvPicPr>
          <p:cNvPr id="9" name="Picture 8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691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660066"/>
                </a:solidFill>
              </a:rPr>
              <a:t>On your worksheet, write</a:t>
            </a:r>
            <a:r>
              <a:rPr lang="en-AU" dirty="0" smtClean="0">
                <a:solidFill>
                  <a:srgbClr val="660066"/>
                </a:solidFill>
              </a:rPr>
              <a:t> a description of how </a:t>
            </a:r>
            <a:r>
              <a:rPr lang="en-AU" b="1" dirty="0" smtClean="0">
                <a:solidFill>
                  <a:srgbClr val="660066"/>
                </a:solidFill>
              </a:rPr>
              <a:t>pressure</a:t>
            </a:r>
            <a:r>
              <a:rPr lang="en-AU" dirty="0" smtClean="0">
                <a:solidFill>
                  <a:srgbClr val="660066"/>
                </a:solidFill>
              </a:rPr>
              <a:t> was applied in your model.</a:t>
            </a:r>
            <a:endParaRPr lang="en-AU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8" y="2296695"/>
            <a:ext cx="3573994" cy="3550428"/>
          </a:xfrm>
          <a:prstGeom prst="rect">
            <a:avLst/>
          </a:prstGeom>
        </p:spPr>
      </p:pic>
      <p:pic>
        <p:nvPicPr>
          <p:cNvPr id="4" name="Picture 3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7530" y="489049"/>
            <a:ext cx="7782646" cy="121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smtClean="0">
                <a:solidFill>
                  <a:srgbClr val="660066"/>
                </a:solidFill>
              </a:rPr>
              <a:t>Place your rock in the foil tray.</a:t>
            </a:r>
          </a:p>
          <a:p>
            <a:endParaRPr lang="en-AU" sz="900" dirty="0" smtClean="0">
              <a:solidFill>
                <a:srgbClr val="660066"/>
              </a:solidFill>
            </a:endParaRPr>
          </a:p>
          <a:p>
            <a:r>
              <a:rPr lang="en-AU" sz="3200" dirty="0" smtClean="0">
                <a:solidFill>
                  <a:srgbClr val="660066"/>
                </a:solidFill>
              </a:rPr>
              <a:t>Place the foil tray in the beaker of hot water.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18" y="2893781"/>
            <a:ext cx="3459682" cy="3964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30" y="2058709"/>
            <a:ext cx="5233289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Heat the crayon until it just starts to melt and is soft to touch. Both colours should still be visible.</a:t>
            </a:r>
          </a:p>
          <a:p>
            <a:pPr algn="ctr"/>
            <a:endParaRPr lang="en-AU" sz="3200" b="1" i="1" dirty="0" smtClean="0">
              <a:solidFill>
                <a:srgbClr val="660066"/>
              </a:solidFill>
            </a:endParaRPr>
          </a:p>
          <a:p>
            <a:r>
              <a:rPr lang="en-AU" sz="3200" b="1" i="1" dirty="0" smtClean="0">
                <a:solidFill>
                  <a:srgbClr val="660066"/>
                </a:solidFill>
              </a:rPr>
              <a:t>Don’t </a:t>
            </a:r>
            <a:r>
              <a:rPr lang="en-AU" sz="3200" b="1" i="1" dirty="0">
                <a:solidFill>
                  <a:srgbClr val="660066"/>
                </a:solidFill>
              </a:rPr>
              <a:t>use your finger, use the toothpick.</a:t>
            </a:r>
          </a:p>
          <a:p>
            <a:endParaRPr lang="en-AU" sz="3200" dirty="0"/>
          </a:p>
          <a:p>
            <a:r>
              <a:rPr lang="en-AU" sz="3200" dirty="0">
                <a:solidFill>
                  <a:srgbClr val="660066"/>
                </a:solidFill>
              </a:rPr>
              <a:t>Allow to cool.</a:t>
            </a:r>
          </a:p>
          <a:p>
            <a:endParaRPr lang="en-AU" sz="3200" dirty="0"/>
          </a:p>
        </p:txBody>
      </p:sp>
      <p:pic>
        <p:nvPicPr>
          <p:cNvPr id="5" name="Picture 4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5678" y="5694887"/>
            <a:ext cx="795835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/>
              <a:t>You have now made a </a:t>
            </a:r>
            <a:r>
              <a:rPr lang="en-AU" sz="3200" dirty="0" smtClean="0"/>
              <a:t>metamorphic </a:t>
            </a:r>
            <a:r>
              <a:rPr lang="en-AU" sz="3200" dirty="0"/>
              <a:t>rock</a:t>
            </a:r>
            <a:r>
              <a:rPr lang="en-AU" sz="3200" dirty="0" smtClean="0"/>
              <a:t>.</a:t>
            </a:r>
            <a:endParaRPr lang="en-AU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82" y="235693"/>
            <a:ext cx="5277922" cy="4914762"/>
          </a:xfrm>
          <a:prstGeom prst="rect">
            <a:avLst/>
          </a:prstGeom>
        </p:spPr>
      </p:pic>
      <p:pic>
        <p:nvPicPr>
          <p:cNvPr id="5" name="Picture 4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530" y="3600451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7" name="Rectangle 6"/>
          <p:cNvSpPr/>
          <p:nvPr/>
        </p:nvSpPr>
        <p:spPr>
          <a:xfrm>
            <a:off x="357530" y="4320367"/>
            <a:ext cx="9949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Heat</a:t>
            </a:r>
            <a:endParaRPr lang="en-A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7530" y="4981071"/>
            <a:ext cx="828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Rocks being subjected to high heat through the internal heat of the Earth and/or heat </a:t>
            </a:r>
            <a:r>
              <a:rPr lang="en-AU" sz="3200" smtClean="0"/>
              <a:t>created by the </a:t>
            </a:r>
            <a:r>
              <a:rPr lang="en-AU" sz="3200" dirty="0" smtClean="0"/>
              <a:t>pressure of overlying rock layers.</a:t>
            </a:r>
            <a:endParaRPr lang="en-AU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65" y="624690"/>
            <a:ext cx="2947321" cy="2744524"/>
          </a:xfrm>
          <a:prstGeom prst="rect">
            <a:avLst/>
          </a:prstGeom>
        </p:spPr>
      </p:pic>
      <p:pic>
        <p:nvPicPr>
          <p:cNvPr id="9" name="Picture 8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124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 smtClean="0">
                <a:solidFill>
                  <a:srgbClr val="660066"/>
                </a:solidFill>
              </a:rPr>
              <a:t>On your worksheet, write a description of how </a:t>
            </a:r>
            <a:r>
              <a:rPr lang="en-AU" b="1" dirty="0" smtClean="0">
                <a:solidFill>
                  <a:srgbClr val="660066"/>
                </a:solidFill>
              </a:rPr>
              <a:t>heat</a:t>
            </a:r>
            <a:r>
              <a:rPr lang="en-AU" dirty="0" smtClean="0">
                <a:solidFill>
                  <a:srgbClr val="660066"/>
                </a:solidFill>
              </a:rPr>
              <a:t> was applied in your model.</a:t>
            </a:r>
            <a:endParaRPr lang="en-AU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65" y="2556616"/>
            <a:ext cx="2947321" cy="2744524"/>
          </a:xfrm>
          <a:prstGeom prst="rect">
            <a:avLst/>
          </a:prstGeom>
        </p:spPr>
      </p:pic>
      <p:pic>
        <p:nvPicPr>
          <p:cNvPr id="4" name="Picture 3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Think/Pair/Share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4974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>Question</a:t>
            </a:r>
          </a:p>
          <a:p>
            <a:pPr marL="0" indent="0">
              <a:buNone/>
            </a:pPr>
            <a:r>
              <a:rPr lang="en-AU" dirty="0"/>
              <a:t>How could you create sandstone out of sand?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80" y="2945175"/>
            <a:ext cx="5580306" cy="337666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094026" y="4296172"/>
            <a:ext cx="1310629" cy="43232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716405" y="5431009"/>
            <a:ext cx="10009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sand</a:t>
            </a:r>
            <a:endParaRPr lang="en-A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59493" y="4728492"/>
            <a:ext cx="1907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sandstone</a:t>
            </a:r>
            <a:endParaRPr lang="en-AU" sz="3200" dirty="0"/>
          </a:p>
        </p:txBody>
      </p:sp>
      <p:pic>
        <p:nvPicPr>
          <p:cNvPr id="8" name="Picture 7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Think/Pair/Share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4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 smtClean="0"/>
              <a:t>Question</a:t>
            </a:r>
          </a:p>
          <a:p>
            <a:pPr marL="0" indent="0">
              <a:buNone/>
            </a:pPr>
            <a:r>
              <a:rPr lang="en-AU" dirty="0"/>
              <a:t>How could </a:t>
            </a:r>
            <a:r>
              <a:rPr lang="en-AU" dirty="0" smtClean="0"/>
              <a:t>you create granite out of quartzite?</a:t>
            </a:r>
            <a:r>
              <a:rPr lang="en-US" dirty="0" smtClean="0"/>
              <a:t> 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96" y="3239840"/>
            <a:ext cx="6546970" cy="297442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156719" y="4426743"/>
            <a:ext cx="2036835" cy="432320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87740" y="6214266"/>
            <a:ext cx="13688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granite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2096" y="6214266"/>
            <a:ext cx="16908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quartzite</a:t>
            </a:r>
          </a:p>
        </p:txBody>
      </p:sp>
      <p:pic>
        <p:nvPicPr>
          <p:cNvPr id="12" name="Picture 11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9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060" y="1050068"/>
            <a:ext cx="8229600" cy="70150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rgbClr val="660066"/>
                </a:solidFill>
              </a:rPr>
              <a:t>Collect the following materials.</a:t>
            </a:r>
            <a:endParaRPr lang="en-AU" dirty="0">
              <a:solidFill>
                <a:srgbClr val="660066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16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/>
              <a:t>Investigation 3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23952" y="6024344"/>
            <a:ext cx="1777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toothpick</a:t>
            </a:r>
            <a:endParaRPr lang="en-A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009408"/>
            <a:ext cx="1107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tongs</a:t>
            </a:r>
            <a:endParaRPr lang="en-A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77855" y="1751576"/>
            <a:ext cx="2585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foil tray (with metamorphic rock)</a:t>
            </a:r>
            <a:endParaRPr lang="en-A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79083" y="1989166"/>
            <a:ext cx="1821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beaker of </a:t>
            </a:r>
          </a:p>
          <a:p>
            <a:r>
              <a:rPr lang="en-AU" sz="3200" dirty="0" smtClean="0"/>
              <a:t>hot water</a:t>
            </a:r>
            <a:endParaRPr lang="en-AU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14" y="2157844"/>
            <a:ext cx="5680869" cy="4700156"/>
          </a:xfrm>
          <a:prstGeom prst="rect">
            <a:avLst/>
          </a:prstGeom>
        </p:spPr>
      </p:pic>
      <p:pic>
        <p:nvPicPr>
          <p:cNvPr id="11" name="Picture 10" descr="ASSIST_logo_1.a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" b="59455" l="4792" r="100000"/>
                    </a14:imgEffect>
                  </a14:imgLayer>
                </a14:imgProps>
              </a:ext>
            </a:extLst>
          </a:blip>
          <a:srcRect b="33532"/>
          <a:stretch/>
        </p:blipFill>
        <p:spPr>
          <a:xfrm>
            <a:off x="2695584" y="2157844"/>
            <a:ext cx="2236844" cy="17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320" y="321415"/>
            <a:ext cx="8116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Melt </a:t>
            </a:r>
            <a:r>
              <a:rPr lang="en-AU" sz="3200" dirty="0" smtClean="0">
                <a:solidFill>
                  <a:srgbClr val="660066"/>
                </a:solidFill>
              </a:rPr>
              <a:t>‘metamorphic rock’ until </a:t>
            </a:r>
            <a:r>
              <a:rPr lang="en-AU" sz="3200" dirty="0">
                <a:solidFill>
                  <a:srgbClr val="660066"/>
                </a:solidFill>
              </a:rPr>
              <a:t>it is completely melted and the colours start mixing.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530" y="3934353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7" name="Rectangle 6"/>
          <p:cNvSpPr/>
          <p:nvPr/>
        </p:nvSpPr>
        <p:spPr>
          <a:xfrm>
            <a:off x="357530" y="4576053"/>
            <a:ext cx="15057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Melting</a:t>
            </a:r>
            <a:endParaRPr lang="en-A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7530" y="5160829"/>
            <a:ext cx="828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High temperatures are required to melt rocks. These temperatures are found deep within the Earth.</a:t>
            </a:r>
            <a:endParaRPr lang="en-AU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3" y="1396938"/>
            <a:ext cx="2600651" cy="2664415"/>
          </a:xfrm>
          <a:prstGeom prst="rect">
            <a:avLst/>
          </a:prstGeom>
        </p:spPr>
      </p:pic>
      <p:pic>
        <p:nvPicPr>
          <p:cNvPr id="9" name="Picture 8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5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2187" y="412834"/>
            <a:ext cx="14594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Cooling</a:t>
            </a:r>
            <a:endParaRPr lang="en-A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1511" y="944928"/>
            <a:ext cx="80117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The rate at which molten rock cools depends on the location of the molten rock. Molten rock could cool underground, on land or in water.</a:t>
            </a:r>
          </a:p>
          <a:p>
            <a:endParaRPr lang="en-AU" sz="3200" dirty="0"/>
          </a:p>
          <a:p>
            <a:r>
              <a:rPr lang="en-AU" sz="3200" dirty="0" smtClean="0"/>
              <a:t>The size of the crystals in an igneous rock depends on the rate of cooling.</a:t>
            </a:r>
            <a:endParaRPr lang="en-AU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373681" y="4490925"/>
            <a:ext cx="4699348" cy="1975286"/>
            <a:chOff x="299958" y="2121064"/>
            <a:chExt cx="8536652" cy="42083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958" y="2121064"/>
              <a:ext cx="3160081" cy="29011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02" y="3893600"/>
              <a:ext cx="4769608" cy="2435816"/>
            </a:xfrm>
            <a:prstGeom prst="rect">
              <a:avLst/>
            </a:prstGeom>
          </p:spPr>
        </p:pic>
      </p:grpSp>
      <p:pic>
        <p:nvPicPr>
          <p:cNvPr id="10" name="Picture 9" descr="ASSIST_logo_1.a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396" y="1805943"/>
            <a:ext cx="7995204" cy="10772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sz="3200" dirty="0" smtClean="0">
                <a:solidFill>
                  <a:srgbClr val="660066"/>
                </a:solidFill>
              </a:rPr>
              <a:t>Pour over ice cubes to form </a:t>
            </a:r>
            <a:r>
              <a:rPr lang="en-AU" sz="3200" dirty="0" smtClean="0">
                <a:solidFill>
                  <a:srgbClr val="FF0000"/>
                </a:solidFill>
              </a:rPr>
              <a:t>pumice</a:t>
            </a:r>
            <a:r>
              <a:rPr lang="en-AU" sz="3200" dirty="0" smtClean="0">
                <a:solidFill>
                  <a:srgbClr val="660066"/>
                </a:solidFill>
              </a:rPr>
              <a:t>.</a:t>
            </a:r>
          </a:p>
          <a:p>
            <a:pPr marL="457200" lvl="2"/>
            <a:r>
              <a:rPr lang="en-AU" sz="3200" dirty="0">
                <a:solidFill>
                  <a:srgbClr val="660066"/>
                </a:solidFill>
              </a:rPr>
              <a:t>(cooling </a:t>
            </a:r>
            <a:r>
              <a:rPr lang="en-AU" sz="3200" dirty="0" smtClean="0">
                <a:solidFill>
                  <a:srgbClr val="660066"/>
                </a:solidFill>
              </a:rPr>
              <a:t>in water)</a:t>
            </a:r>
            <a:endParaRPr lang="en-AU" sz="3200" dirty="0">
              <a:solidFill>
                <a:srgbClr val="66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396" y="3485521"/>
            <a:ext cx="8003766" cy="10772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AU" sz="3200" dirty="0">
                <a:solidFill>
                  <a:srgbClr val="660066"/>
                </a:solidFill>
              </a:rPr>
              <a:t>Pour into ice water to form </a:t>
            </a:r>
            <a:r>
              <a:rPr lang="en-AU" sz="3200" dirty="0" smtClean="0">
                <a:solidFill>
                  <a:srgbClr val="FF0000"/>
                </a:solidFill>
              </a:rPr>
              <a:t>obsidian</a:t>
            </a:r>
            <a:r>
              <a:rPr lang="en-AU" sz="3200" dirty="0">
                <a:solidFill>
                  <a:srgbClr val="660066"/>
                </a:solidFill>
              </a:rPr>
              <a:t>.</a:t>
            </a:r>
            <a:endParaRPr lang="en-AU" sz="3200" dirty="0" smtClean="0">
              <a:solidFill>
                <a:srgbClr val="FF0000"/>
              </a:solidFill>
            </a:endParaRPr>
          </a:p>
          <a:p>
            <a:pPr lvl="1"/>
            <a:r>
              <a:rPr lang="en-AU" sz="3200" dirty="0" smtClean="0">
                <a:solidFill>
                  <a:srgbClr val="660066"/>
                </a:solidFill>
              </a:rPr>
              <a:t>(cooling on land)</a:t>
            </a:r>
            <a:endParaRPr lang="en-AU" sz="3200" dirty="0">
              <a:solidFill>
                <a:srgbClr val="66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396" y="5215224"/>
            <a:ext cx="7995204" cy="10772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AU" sz="3200" dirty="0" smtClean="0">
                <a:solidFill>
                  <a:srgbClr val="660066"/>
                </a:solidFill>
              </a:rPr>
              <a:t>Pour over warm/hot water to form </a:t>
            </a:r>
            <a:r>
              <a:rPr lang="en-AU" sz="3200" dirty="0" smtClean="0">
                <a:solidFill>
                  <a:srgbClr val="FF0000"/>
                </a:solidFill>
              </a:rPr>
              <a:t>granite</a:t>
            </a:r>
            <a:r>
              <a:rPr lang="en-AU" sz="3200" dirty="0" smtClean="0">
                <a:solidFill>
                  <a:srgbClr val="660066"/>
                </a:solidFill>
              </a:rPr>
              <a:t>.</a:t>
            </a:r>
          </a:p>
          <a:p>
            <a:pPr lvl="1"/>
            <a:r>
              <a:rPr lang="en-AU" sz="3200" dirty="0" smtClean="0">
                <a:solidFill>
                  <a:srgbClr val="660066"/>
                </a:solidFill>
              </a:rPr>
              <a:t>(cooling underground)</a:t>
            </a:r>
            <a:endParaRPr lang="en-AU" sz="3200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654" y="728725"/>
            <a:ext cx="8011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660066"/>
                </a:solidFill>
              </a:rPr>
              <a:t>Select one of the methods below to cool your molten crayon. </a:t>
            </a:r>
            <a:endParaRPr lang="en-AU" sz="3200" dirty="0">
              <a:solidFill>
                <a:srgbClr val="660066"/>
              </a:solidFill>
            </a:endParaRPr>
          </a:p>
        </p:txBody>
      </p:sp>
      <p:pic>
        <p:nvPicPr>
          <p:cNvPr id="7" name="Picture 6" descr="ASSIST_logo_1.a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691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660066"/>
                </a:solidFill>
              </a:rPr>
              <a:t>On your worksheet, write</a:t>
            </a:r>
            <a:r>
              <a:rPr lang="en-AU" dirty="0" smtClean="0">
                <a:solidFill>
                  <a:srgbClr val="660066"/>
                </a:solidFill>
              </a:rPr>
              <a:t> a description of how you made an igneous rock in your model.</a:t>
            </a:r>
            <a:endParaRPr lang="en-AU" dirty="0">
              <a:solidFill>
                <a:srgbClr val="66006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958" y="2121064"/>
            <a:ext cx="8536652" cy="4208352"/>
            <a:chOff x="299958" y="2121064"/>
            <a:chExt cx="8536652" cy="42083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958" y="2121064"/>
              <a:ext cx="3160081" cy="29011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02" y="3893600"/>
              <a:ext cx="4769608" cy="2435816"/>
            </a:xfrm>
            <a:prstGeom prst="rect">
              <a:avLst/>
            </a:prstGeom>
          </p:spPr>
        </p:pic>
      </p:grpSp>
      <p:pic>
        <p:nvPicPr>
          <p:cNvPr id="6" name="Picture 5" descr="ASSIST_logo_1.a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0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9543" y="170774"/>
            <a:ext cx="8921118" cy="6665656"/>
            <a:chOff x="99543" y="170774"/>
            <a:chExt cx="8921118" cy="6665656"/>
          </a:xfrm>
        </p:grpSpPr>
        <p:grpSp>
          <p:nvGrpSpPr>
            <p:cNvPr id="4" name="Group 3"/>
            <p:cNvGrpSpPr/>
            <p:nvPr/>
          </p:nvGrpSpPr>
          <p:grpSpPr>
            <a:xfrm>
              <a:off x="1994114" y="5052305"/>
              <a:ext cx="5041685" cy="650240"/>
              <a:chOff x="-8483" y="-417229"/>
              <a:chExt cx="5682272" cy="650240"/>
            </a:xfrm>
          </p:grpSpPr>
          <p:sp>
            <p:nvSpPr>
              <p:cNvPr id="5" name="Text Box 33"/>
              <p:cNvSpPr txBox="1"/>
              <p:nvPr/>
            </p:nvSpPr>
            <p:spPr>
              <a:xfrm>
                <a:off x="869063" y="-417229"/>
                <a:ext cx="357632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600" b="1" dirty="0">
                    <a:solidFill>
                      <a:srgbClr val="FF0000"/>
                    </a:solidFill>
                    <a:effectLst/>
                    <a:latin typeface="Arial"/>
                    <a:ea typeface="ＭＳ 明朝"/>
                    <a:cs typeface="Times New Roman"/>
                  </a:rPr>
                  <a:t>Crystallisation from magma</a:t>
                </a:r>
                <a:endParaRPr lang="en-US" sz="14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6" name="Right Arrow 5"/>
              <p:cNvSpPr/>
              <p:nvPr/>
            </p:nvSpPr>
            <p:spPr>
              <a:xfrm rot="10800000">
                <a:off x="-8483" y="-74329"/>
                <a:ext cx="5682272" cy="3073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17844" y="2601405"/>
              <a:ext cx="3658807" cy="712470"/>
              <a:chOff x="55273" y="193580"/>
              <a:chExt cx="3658807" cy="712470"/>
            </a:xfrm>
          </p:grpSpPr>
          <p:sp>
            <p:nvSpPr>
              <p:cNvPr id="9" name="Text Box 37"/>
              <p:cNvSpPr txBox="1"/>
              <p:nvPr/>
            </p:nvSpPr>
            <p:spPr>
              <a:xfrm rot="19170187">
                <a:off x="55273" y="193580"/>
                <a:ext cx="3522980" cy="712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1600" b="1" dirty="0">
                    <a:effectLst/>
                    <a:latin typeface="Arial"/>
                    <a:ea typeface="ＭＳ 明朝"/>
                    <a:cs typeface="Times New Roman"/>
                  </a:rPr>
                  <a:t>Weathering, erosion, compaction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AU" sz="1600" b="1" dirty="0">
                    <a:effectLst/>
                    <a:latin typeface="Arial"/>
                    <a:ea typeface="ＭＳ 明朝"/>
                    <a:cs typeface="Times New Roman"/>
                  </a:rPr>
                  <a:t>and cementation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 rot="19140041">
                <a:off x="346304" y="628394"/>
                <a:ext cx="3367776" cy="263888"/>
              </a:xfrm>
              <a:prstGeom prst="rightArrow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157178" y="1711149"/>
              <a:ext cx="791923" cy="3408848"/>
              <a:chOff x="-348907" y="65528"/>
              <a:chExt cx="791923" cy="4412346"/>
            </a:xfrm>
          </p:grpSpPr>
          <p:sp>
            <p:nvSpPr>
              <p:cNvPr id="12" name="Text Box 38"/>
              <p:cNvSpPr txBox="1"/>
              <p:nvPr/>
            </p:nvSpPr>
            <p:spPr>
              <a:xfrm rot="2864418">
                <a:off x="-1705506" y="1608895"/>
                <a:ext cx="3691890" cy="605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1600" b="1" dirty="0" smtClean="0">
                    <a:solidFill>
                      <a:srgbClr val="660066"/>
                    </a:solidFill>
                    <a:effectLst/>
                    <a:latin typeface="Arial"/>
                    <a:ea typeface="ＭＳ 明朝"/>
                    <a:cs typeface="Times New Roman"/>
                  </a:rPr>
                  <a:t>Burial at high temperature</a:t>
                </a:r>
                <a:endParaRPr lang="en-US" sz="1200" dirty="0" smtClean="0">
                  <a:effectLst/>
                  <a:ea typeface="ＭＳ 明朝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AU" sz="1600" b="1" dirty="0" smtClean="0">
                    <a:solidFill>
                      <a:srgbClr val="660066"/>
                    </a:solidFill>
                    <a:effectLst/>
                    <a:latin typeface="Arial"/>
                    <a:ea typeface="ＭＳ 明朝"/>
                    <a:cs typeface="Times New Roman"/>
                  </a:rPr>
                  <a:t>and </a:t>
                </a:r>
                <a:r>
                  <a:rPr lang="en-AU" sz="1600" b="1" dirty="0">
                    <a:solidFill>
                      <a:srgbClr val="660066"/>
                    </a:solidFill>
                    <a:effectLst/>
                    <a:latin typeface="Arial"/>
                    <a:ea typeface="ＭＳ 明朝"/>
                    <a:cs typeface="Times New Roman"/>
                  </a:rPr>
                  <a:t>pressure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2825418">
                <a:off x="-2318042" y="2222354"/>
                <a:ext cx="4224655" cy="286385"/>
              </a:xfrm>
              <a:prstGeom prst="rightArrow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3" y="4435216"/>
              <a:ext cx="1871596" cy="1944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547" y="750881"/>
              <a:ext cx="1795193" cy="1711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240" y="4559838"/>
              <a:ext cx="1862284" cy="1819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 Box 30"/>
            <p:cNvSpPr txBox="1"/>
            <p:nvPr/>
          </p:nvSpPr>
          <p:spPr>
            <a:xfrm>
              <a:off x="3384117" y="170774"/>
              <a:ext cx="2241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800" b="1">
                  <a:effectLst/>
                  <a:latin typeface="Arial"/>
                  <a:ea typeface="ＭＳ 明朝"/>
                  <a:cs typeface="Times New Roman"/>
                </a:rPr>
                <a:t>Sedimentary rock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8" name="Text Box 31"/>
            <p:cNvSpPr txBox="1"/>
            <p:nvPr/>
          </p:nvSpPr>
          <p:spPr>
            <a:xfrm>
              <a:off x="172840" y="6379230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800" b="1">
                  <a:effectLst/>
                  <a:latin typeface="Arial"/>
                  <a:ea typeface="ＭＳ 明朝"/>
                  <a:cs typeface="Times New Roman"/>
                </a:rPr>
                <a:t>Igneous rock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9" name="Text Box 32"/>
            <p:cNvSpPr txBox="1"/>
            <p:nvPr/>
          </p:nvSpPr>
          <p:spPr>
            <a:xfrm>
              <a:off x="6391761" y="6411142"/>
              <a:ext cx="2628900" cy="364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800" b="1">
                  <a:effectLst/>
                  <a:latin typeface="Arial"/>
                  <a:ea typeface="ＭＳ 明朝"/>
                  <a:cs typeface="Times New Roman"/>
                </a:rPr>
                <a:t>Metamorphic rock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79293" y="2042525"/>
            <a:ext cx="917070" cy="3897845"/>
            <a:chOff x="5279293" y="2042525"/>
            <a:chExt cx="917070" cy="3897845"/>
          </a:xfrm>
        </p:grpSpPr>
        <p:sp>
          <p:nvSpPr>
            <p:cNvPr id="23" name="Text Box 37"/>
            <p:cNvSpPr txBox="1"/>
            <p:nvPr/>
          </p:nvSpPr>
          <p:spPr>
            <a:xfrm rot="2774040">
              <a:off x="3874038" y="3822645"/>
              <a:ext cx="3522980" cy="712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600" b="1" dirty="0">
                  <a:effectLst/>
                  <a:latin typeface="Arial"/>
                  <a:ea typeface="ＭＳ 明朝"/>
                  <a:cs typeface="Times New Roman"/>
                </a:rPr>
                <a:t>Weathering, erosion, compaction</a:t>
              </a:r>
              <a:endParaRPr lang="en-US" sz="12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AU" sz="1600" b="1" dirty="0">
                  <a:effectLst/>
                  <a:latin typeface="Arial"/>
                  <a:ea typeface="ＭＳ 明朝"/>
                  <a:cs typeface="Times New Roman"/>
                </a:rPr>
                <a:t>and cementation</a:t>
              </a:r>
              <a:endParaRPr lang="en-US" sz="12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13673203">
              <a:off x="4401366" y="3535694"/>
              <a:ext cx="3288166" cy="30182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3838" y="3260437"/>
            <a:ext cx="3429352" cy="382005"/>
            <a:chOff x="1063838" y="3260437"/>
            <a:chExt cx="3429352" cy="382005"/>
          </a:xfrm>
        </p:grpSpPr>
        <p:sp>
          <p:nvSpPr>
            <p:cNvPr id="26" name="Text Box 33"/>
            <p:cNvSpPr txBox="1"/>
            <p:nvPr/>
          </p:nvSpPr>
          <p:spPr>
            <a:xfrm rot="19131085">
              <a:off x="1478818" y="3299542"/>
              <a:ext cx="3014372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1600" b="1" dirty="0">
                  <a:solidFill>
                    <a:srgbClr val="FF0000"/>
                  </a:solidFill>
                  <a:effectLst/>
                  <a:latin typeface="Arial"/>
                  <a:ea typeface="ＭＳ 明朝"/>
                  <a:cs typeface="Times New Roman"/>
                </a:rPr>
                <a:t>Crystallisation from magma</a:t>
              </a:r>
              <a:endParaRPr lang="en-US" sz="14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8296960">
              <a:off x="1063838" y="3260437"/>
              <a:ext cx="3003781" cy="28396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056360" y="5697390"/>
            <a:ext cx="5054880" cy="891540"/>
            <a:chOff x="2056360" y="5697390"/>
            <a:chExt cx="5054880" cy="891540"/>
          </a:xfrm>
        </p:grpSpPr>
        <p:sp>
          <p:nvSpPr>
            <p:cNvPr id="31" name="Text Box 38"/>
            <p:cNvSpPr txBox="1"/>
            <p:nvPr/>
          </p:nvSpPr>
          <p:spPr>
            <a:xfrm>
              <a:off x="2483685" y="5983775"/>
              <a:ext cx="3691890" cy="605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600" b="1" dirty="0">
                  <a:solidFill>
                    <a:srgbClr val="660066"/>
                  </a:solidFill>
                  <a:effectLst/>
                  <a:latin typeface="Arial"/>
                  <a:ea typeface="ＭＳ 明朝"/>
                  <a:cs typeface="Times New Roman"/>
                </a:rPr>
                <a:t>Burial at high temperature</a:t>
              </a:r>
              <a:endParaRPr lang="en-US" sz="12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AU" sz="1600" b="1" dirty="0">
                  <a:solidFill>
                    <a:srgbClr val="660066"/>
                  </a:solidFill>
                  <a:effectLst/>
                  <a:latin typeface="Arial"/>
                  <a:ea typeface="ＭＳ 明朝"/>
                  <a:cs typeface="Times New Roman"/>
                </a:rPr>
                <a:t>and pressure</a:t>
              </a:r>
              <a:endParaRPr lang="en-US" sz="12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2056360" y="5697390"/>
              <a:ext cx="5054880" cy="286385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Text Box 29"/>
          <p:cNvSpPr txBox="1"/>
          <p:nvPr/>
        </p:nvSpPr>
        <p:spPr>
          <a:xfrm>
            <a:off x="99543" y="541843"/>
            <a:ext cx="2555240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AU" sz="2000" b="1" dirty="0">
                <a:effectLst/>
                <a:latin typeface="Arial"/>
                <a:ea typeface="ＭＳ 明朝"/>
                <a:cs typeface="Times New Roman"/>
              </a:rPr>
              <a:t>A simple rock cycle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pic>
        <p:nvPicPr>
          <p:cNvPr id="30" name="Picture 29" descr="ASSIST_logo_1.a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8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632"/>
            <a:ext cx="8229600" cy="1143000"/>
          </a:xfrm>
        </p:spPr>
        <p:txBody>
          <a:bodyPr/>
          <a:lstStyle/>
          <a:p>
            <a:r>
              <a:rPr lang="en-AU" dirty="0" smtClean="0">
                <a:latin typeface="Hobo Std"/>
                <a:cs typeface="Hobo Std"/>
              </a:rPr>
              <a:t>The rock cycle</a:t>
            </a:r>
            <a:endParaRPr lang="en-AU" dirty="0">
              <a:latin typeface="Hobo Std"/>
              <a:cs typeface="Hobo St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632"/>
            <a:ext cx="8229600" cy="53059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 smtClean="0"/>
              <a:t>Use the information you have gathered about rocks and the rock cycle to draw your own rock cycle.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Your rock cycle should contain the following: </a:t>
            </a:r>
          </a:p>
          <a:p>
            <a:r>
              <a:rPr lang="en-AU" dirty="0"/>
              <a:t>T</a:t>
            </a:r>
            <a:r>
              <a:rPr lang="en-AU" dirty="0" smtClean="0"/>
              <a:t>he processes that occur to change the rocks from one type to another.</a:t>
            </a:r>
          </a:p>
          <a:p>
            <a:r>
              <a:rPr lang="en-AU" dirty="0"/>
              <a:t>A</a:t>
            </a:r>
            <a:r>
              <a:rPr lang="en-AU" dirty="0" smtClean="0"/>
              <a:t> description of each rock type.</a:t>
            </a:r>
          </a:p>
          <a:p>
            <a:r>
              <a:rPr lang="en-AU" dirty="0"/>
              <a:t>S</a:t>
            </a:r>
            <a:r>
              <a:rPr lang="en-AU" dirty="0" smtClean="0"/>
              <a:t>ome examples of each rock type.</a:t>
            </a:r>
            <a:endParaRPr lang="en-AU" dirty="0"/>
          </a:p>
        </p:txBody>
      </p:sp>
      <p:pic>
        <p:nvPicPr>
          <p:cNvPr id="4" name="Picture 3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87" y="889488"/>
            <a:ext cx="8229600" cy="70150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rgbClr val="660066"/>
                </a:solidFill>
              </a:rPr>
              <a:t>Collect the following materials.</a:t>
            </a:r>
            <a:endParaRPr lang="en-AU" dirty="0">
              <a:solidFill>
                <a:srgbClr val="660066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-2535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/>
              <a:t>Investigation 1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087" y="5640456"/>
            <a:ext cx="12021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grater</a:t>
            </a:r>
            <a:endParaRPr lang="en-A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924571" y="1575193"/>
            <a:ext cx="28967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bench protector</a:t>
            </a:r>
            <a:endParaRPr lang="en-AU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55" y="2118473"/>
            <a:ext cx="5532895" cy="4247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0561" y="5622850"/>
            <a:ext cx="2194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paper towel</a:t>
            </a:r>
            <a:endParaRPr lang="en-A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026050" y="4021275"/>
            <a:ext cx="2007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aluminium</a:t>
            </a:r>
          </a:p>
          <a:p>
            <a:r>
              <a:rPr lang="en-AU" sz="3200" dirty="0" smtClean="0"/>
              <a:t> foil</a:t>
            </a:r>
            <a:endParaRPr lang="en-A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1954" y="3782949"/>
            <a:ext cx="14760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two</a:t>
            </a:r>
          </a:p>
          <a:p>
            <a:r>
              <a:rPr lang="en-AU" sz="3200" dirty="0" smtClean="0"/>
              <a:t>crayons</a:t>
            </a:r>
            <a:endParaRPr lang="en-AU" sz="3200" dirty="0"/>
          </a:p>
        </p:txBody>
      </p:sp>
      <p:pic>
        <p:nvPicPr>
          <p:cNvPr id="11" name="Picture 10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031" y="280359"/>
            <a:ext cx="68974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rgbClr val="660066"/>
                </a:solidFill>
              </a:rPr>
              <a:t>Grate the crayons onto the paper towel.</a:t>
            </a:r>
            <a:endParaRPr lang="en-AU" sz="3200" dirty="0">
              <a:solidFill>
                <a:srgbClr val="66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530" y="4069453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10" name="Rectangle 9"/>
          <p:cNvSpPr/>
          <p:nvPr/>
        </p:nvSpPr>
        <p:spPr>
          <a:xfrm>
            <a:off x="357530" y="4771905"/>
            <a:ext cx="22890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Weathering</a:t>
            </a:r>
            <a:r>
              <a:rPr lang="en-AU" sz="3200" dirty="0" smtClean="0"/>
              <a:t> </a:t>
            </a:r>
            <a:endParaRPr lang="en-A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57530" y="5356681"/>
            <a:ext cx="828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Weathering is the breakdown of rocks at, or below, the Earth’s surface. </a:t>
            </a:r>
            <a:endParaRPr lang="en-AU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39" y="1024647"/>
            <a:ext cx="3106070" cy="2733342"/>
          </a:xfrm>
          <a:prstGeom prst="rect">
            <a:avLst/>
          </a:prstGeom>
        </p:spPr>
      </p:pic>
      <p:pic>
        <p:nvPicPr>
          <p:cNvPr id="7" name="Picture 6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267393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rgbClr val="660066"/>
                </a:solidFill>
              </a:rPr>
              <a:t>On </a:t>
            </a:r>
            <a:r>
              <a:rPr lang="en-AU" dirty="0">
                <a:solidFill>
                  <a:srgbClr val="660066"/>
                </a:solidFill>
              </a:rPr>
              <a:t>your </a:t>
            </a:r>
            <a:r>
              <a:rPr lang="en-AU" dirty="0" smtClean="0">
                <a:solidFill>
                  <a:srgbClr val="660066"/>
                </a:solidFill>
              </a:rPr>
              <a:t>worksheet, write a description of how weathering occurred in your model.</a:t>
            </a:r>
            <a:endParaRPr lang="en-AU" dirty="0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64" y="2391318"/>
            <a:ext cx="3106070" cy="2733342"/>
          </a:xfrm>
          <a:prstGeom prst="rect">
            <a:avLst/>
          </a:prstGeom>
        </p:spPr>
      </p:pic>
      <p:pic>
        <p:nvPicPr>
          <p:cNvPr id="4" name="Picture 3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653" y="343077"/>
            <a:ext cx="84606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Pick up </a:t>
            </a:r>
            <a:r>
              <a:rPr lang="en-AU" sz="3200" dirty="0" smtClean="0">
                <a:solidFill>
                  <a:srgbClr val="660066"/>
                </a:solidFill>
              </a:rPr>
              <a:t>the grated crayons.</a:t>
            </a:r>
            <a:endParaRPr lang="en-AU" sz="3200" dirty="0">
              <a:solidFill>
                <a:srgbClr val="66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530" y="4069453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57530" y="5356681"/>
            <a:ext cx="828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Erosion is the movement of soil and rock material by agents such as water and wind. </a:t>
            </a:r>
            <a:endParaRPr lang="en-AU" sz="3200" dirty="0"/>
          </a:p>
        </p:txBody>
      </p:sp>
      <p:sp>
        <p:nvSpPr>
          <p:cNvPr id="7" name="Rectangle 6"/>
          <p:cNvSpPr/>
          <p:nvPr/>
        </p:nvSpPr>
        <p:spPr>
          <a:xfrm>
            <a:off x="350246" y="4771905"/>
            <a:ext cx="14566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Erosion</a:t>
            </a:r>
            <a:endParaRPr lang="en-AU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209" y="1099899"/>
            <a:ext cx="2441008" cy="2605713"/>
          </a:xfrm>
          <a:prstGeom prst="rect">
            <a:avLst/>
          </a:prstGeom>
        </p:spPr>
      </p:pic>
      <p:pic>
        <p:nvPicPr>
          <p:cNvPr id="8" name="Picture 7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031" y="572747"/>
            <a:ext cx="7653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Drop crayon shavings onto aluminium foil and fold into a packet.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530" y="4069453"/>
            <a:ext cx="5966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/>
              <a:t>What process does this represent?</a:t>
            </a:r>
            <a:endParaRPr lang="en-AU" sz="3200" dirty="0"/>
          </a:p>
        </p:txBody>
      </p:sp>
      <p:sp>
        <p:nvSpPr>
          <p:cNvPr id="10" name="Rectangle 9"/>
          <p:cNvSpPr/>
          <p:nvPr/>
        </p:nvSpPr>
        <p:spPr>
          <a:xfrm>
            <a:off x="357530" y="4771905"/>
            <a:ext cx="21291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Deposition</a:t>
            </a:r>
            <a:r>
              <a:rPr lang="en-AU" sz="3200" dirty="0" smtClean="0"/>
              <a:t> </a:t>
            </a:r>
            <a:endParaRPr lang="en-A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57530" y="5356681"/>
            <a:ext cx="828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Deposition is also known as </a:t>
            </a:r>
            <a:r>
              <a:rPr lang="en-AU" sz="3200" dirty="0" smtClean="0"/>
              <a:t>sedimentation and it is the laying </a:t>
            </a:r>
            <a:r>
              <a:rPr lang="en-AU" sz="3200" dirty="0"/>
              <a:t>down of </a:t>
            </a:r>
            <a:r>
              <a:rPr lang="en-AU" sz="3200" dirty="0" smtClean="0"/>
              <a:t>eroded sediment. </a:t>
            </a:r>
            <a:endParaRPr lang="en-AU" sz="3200" dirty="0"/>
          </a:p>
        </p:txBody>
      </p:sp>
      <p:sp>
        <p:nvSpPr>
          <p:cNvPr id="8" name="Right Arrow 7"/>
          <p:cNvSpPr/>
          <p:nvPr/>
        </p:nvSpPr>
        <p:spPr>
          <a:xfrm>
            <a:off x="3626831" y="2566431"/>
            <a:ext cx="1675936" cy="366632"/>
          </a:xfrm>
          <a:prstGeom prst="righ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96" y="1828677"/>
            <a:ext cx="2619070" cy="2208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099" y="1828677"/>
            <a:ext cx="2600929" cy="2128033"/>
          </a:xfrm>
          <a:prstGeom prst="rect">
            <a:avLst/>
          </a:prstGeom>
        </p:spPr>
      </p:pic>
      <p:pic>
        <p:nvPicPr>
          <p:cNvPr id="11" name="Picture 10" descr="ASSIST_logo_1.a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4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5053"/>
            <a:ext cx="8229600" cy="1691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660066"/>
                </a:solidFill>
              </a:rPr>
              <a:t>On your worksheet, write </a:t>
            </a:r>
            <a:r>
              <a:rPr lang="en-AU" dirty="0" smtClean="0">
                <a:solidFill>
                  <a:srgbClr val="660066"/>
                </a:solidFill>
              </a:rPr>
              <a:t>a description of how erosion and deposition occurred in your model.</a:t>
            </a:r>
            <a:endParaRPr lang="en-AU" dirty="0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70" y="2509567"/>
            <a:ext cx="2600929" cy="2128033"/>
          </a:xfrm>
          <a:prstGeom prst="rect">
            <a:avLst/>
          </a:prstGeom>
        </p:spPr>
      </p:pic>
      <p:pic>
        <p:nvPicPr>
          <p:cNvPr id="4" name="Picture 3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6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031" y="572747"/>
            <a:ext cx="7653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660066"/>
                </a:solidFill>
              </a:rPr>
              <a:t>Put the packet between your hands and apply pressure</a:t>
            </a:r>
            <a:r>
              <a:rPr lang="en-AU" sz="3200" dirty="0" smtClean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48559" y="5035866"/>
            <a:ext cx="7958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/>
              <a:t>You have now made a sedimentary rock.</a:t>
            </a:r>
          </a:p>
          <a:p>
            <a:r>
              <a:rPr lang="en-AU" sz="3200" dirty="0"/>
              <a:t>Open the packet to observe your </a:t>
            </a:r>
            <a:r>
              <a:rPr lang="en-AU" sz="3200" dirty="0" smtClean="0"/>
              <a:t>‘rock’.</a:t>
            </a:r>
            <a:endParaRPr lang="en-AU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81" y="2045079"/>
            <a:ext cx="3892281" cy="2882308"/>
          </a:xfrm>
          <a:prstGeom prst="rect">
            <a:avLst/>
          </a:prstGeom>
        </p:spPr>
      </p:pic>
      <p:pic>
        <p:nvPicPr>
          <p:cNvPr id="7" name="Picture 6" descr="ASSIST_logo_1.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3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789</Words>
  <Application>Microsoft Macintosh PowerPoint</Application>
  <PresentationFormat>On-screen Show (4:3)</PresentationFormat>
  <Paragraphs>124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rock cycle</vt:lpstr>
      <vt:lpstr>Think/Pair/Share</vt:lpstr>
      <vt:lpstr>Investigation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Think/Pair/Share</vt:lpstr>
      <vt:lpstr>Investigation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Think/Pair/Share</vt:lpstr>
      <vt:lpstr>Investigation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rock cycle</vt:lpstr>
    </vt:vector>
  </TitlesOfParts>
  <Company>Byford Secondary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Weber</dc:creator>
  <cp:lastModifiedBy>Phillip Berrie</cp:lastModifiedBy>
  <cp:revision>35</cp:revision>
  <cp:lastPrinted>2016-08-30T15:50:16Z</cp:lastPrinted>
  <dcterms:created xsi:type="dcterms:W3CDTF">2016-08-22T13:31:41Z</dcterms:created>
  <dcterms:modified xsi:type="dcterms:W3CDTF">2016-10-21T03:07:26Z</dcterms:modified>
</cp:coreProperties>
</file>